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3"/>
  </p:notesMasterIdLst>
  <p:sldIdLst>
    <p:sldId id="280" r:id="rId3"/>
    <p:sldId id="257" r:id="rId4"/>
    <p:sldId id="277" r:id="rId5"/>
    <p:sldId id="259" r:id="rId6"/>
    <p:sldId id="265" r:id="rId7"/>
    <p:sldId id="266" r:id="rId8"/>
    <p:sldId id="274" r:id="rId9"/>
    <p:sldId id="267" r:id="rId10"/>
    <p:sldId id="285" r:id="rId11"/>
    <p:sldId id="287" r:id="rId12"/>
    <p:sldId id="288" r:id="rId13"/>
    <p:sldId id="268" r:id="rId14"/>
    <p:sldId id="275" r:id="rId15"/>
    <p:sldId id="260" r:id="rId16"/>
    <p:sldId id="276" r:id="rId17"/>
    <p:sldId id="271" r:id="rId18"/>
    <p:sldId id="290" r:id="rId19"/>
    <p:sldId id="262" r:id="rId20"/>
    <p:sldId id="272" r:id="rId21"/>
    <p:sldId id="27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8"/>
    <p:restoredTop sz="97542" autoAdjust="0"/>
  </p:normalViewPr>
  <p:slideViewPr>
    <p:cSldViewPr snapToGrid="0">
      <p:cViewPr>
        <p:scale>
          <a:sx n="94" d="100"/>
          <a:sy n="94" d="100"/>
        </p:scale>
        <p:origin x="744" y="2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E77AB-1BF7-9C4A-9F69-D51A01DCAFC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4F5DD-7717-9345-BB7E-7260002F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9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1800" y="547688"/>
            <a:ext cx="36576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6901C-2F17-412D-8945-DF33E2930D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0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6901C-2F17-412D-8945-DF33E2930D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3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6901C-2F17-412D-8945-DF33E2930D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4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6901C-2F17-412D-8945-DF33E2930D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72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6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04092" y="546287"/>
            <a:ext cx="4248727" cy="655544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092" y="1223992"/>
            <a:ext cx="4248727" cy="288803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14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2" y="1430115"/>
            <a:ext cx="4248727" cy="221389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>
              <a:buNone/>
              <a:defRPr sz="10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541241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60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541241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7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4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8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8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9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8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2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0833-3987-46CD-938D-15250F58A6F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5BA99-A757-423D-A7DE-70319E534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764"/>
            <a:ext cx="92364" cy="918883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4" y="3899648"/>
            <a:ext cx="9175203" cy="2958353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03" y="2625908"/>
            <a:ext cx="9182544" cy="13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ctr" defTabSz="408141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06" indent="-306106" algn="l" defTabSz="408141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3229" indent="-255088" algn="l" defTabSz="408141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353" indent="-204070" algn="l" defTabSz="408141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494" indent="-204070" algn="l" defTabSz="408141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635" indent="-204070" algn="l" defTabSz="408141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776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17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058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199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8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23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6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05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46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88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29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04090" y="1266965"/>
            <a:ext cx="8324274" cy="491658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1" dirty="0">
                <a:latin typeface="Calibri"/>
                <a:cs typeface="Arial Narrow"/>
              </a:rPr>
              <a:t>ECE 220 Computer Systems 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04092" y="1719942"/>
            <a:ext cx="4248727" cy="216602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04092" y="1831311"/>
            <a:ext cx="4248727" cy="166042"/>
          </a:xfrm>
          <a:prstGeom prst="rect">
            <a:avLst/>
          </a:prstGeom>
        </p:spPr>
        <p:txBody>
          <a:bodyPr vert="horz" lIns="73262" tIns="36631" rIns="73262" bIns="36631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latin typeface="Calibri"/>
              </a:rPr>
              <a:t>Lecture 2: </a:t>
            </a:r>
            <a:r>
              <a:rPr lang="en-US" sz="1900" dirty="0" err="1">
                <a:latin typeface="Calibri"/>
              </a:rPr>
              <a:t>Input/Output</a:t>
            </a:r>
            <a:r>
              <a:rPr lang="en-US" sz="1900" dirty="0">
                <a:latin typeface="Calibri"/>
              </a:rPr>
              <a:t> Abstractions</a:t>
            </a:r>
          </a:p>
          <a:p>
            <a:r>
              <a:rPr lang="en-US" sz="1900" dirty="0" smtClean="0">
                <a:latin typeface="Calibri"/>
              </a:rPr>
              <a:t>August </a:t>
            </a:r>
            <a:r>
              <a:rPr lang="en-US" sz="1900" dirty="0" smtClean="0">
                <a:latin typeface="Calibri"/>
              </a:rPr>
              <a:t>29, </a:t>
            </a:r>
            <a:r>
              <a:rPr lang="en-US" sz="1900" dirty="0">
                <a:latin typeface="Calibri"/>
              </a:rPr>
              <a:t>2019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3" y="2763181"/>
            <a:ext cx="9182544" cy="9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Keyboard and Display are Memory-Mapped in LC-3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MAR and these control signals,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address control logic </a:t>
            </a:r>
            <a:r>
              <a:rPr lang="en-US" b="1" dirty="0">
                <a:solidFill>
                  <a:srgbClr val="0070C0"/>
                </a:solidFill>
              </a:rPr>
              <a:t>controls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memory enable </a:t>
            </a:r>
            <a:r>
              <a:rPr lang="en-US" dirty="0"/>
              <a:t>(chip select) signal</a:t>
            </a:r>
            <a:br>
              <a:rPr lang="en-US" dirty="0"/>
            </a:br>
            <a:r>
              <a:rPr lang="en-US" dirty="0"/>
              <a:t>actually delivered to the memory,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load control for DDR</a:t>
            </a:r>
            <a:r>
              <a:rPr lang="en-US" dirty="0"/>
              <a:t>,* and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INMUX select </a:t>
            </a:r>
            <a:r>
              <a:rPr lang="en-US" dirty="0"/>
              <a:t>lines, which determines whether memory, KBSR, KBDR, or DSR writes the load result to MDR.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sz="1500" dirty="0"/>
              <a:t>*And for KBSR and DSR, but we’ll explain why later.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11CD16-E0B3-4C1C-BC2B-0484DC4F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Steven S. Lumetta.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FCBF99B-FFDD-44A2-B92B-66EDED34A67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9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Example: Reading the KBSR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(</a:t>
            </a:r>
            <a:r>
              <a:rPr lang="en-US" b="1" dirty="0" err="1">
                <a:solidFill>
                  <a:srgbClr val="00B050"/>
                </a:solidFill>
              </a:rPr>
              <a:t>Patt</a:t>
            </a:r>
            <a:r>
              <a:rPr lang="en-US" b="1" dirty="0">
                <a:solidFill>
                  <a:srgbClr val="00B050"/>
                </a:solidFill>
              </a:rPr>
              <a:t> and Patel Figure C.3)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FCBF99B-FFDD-44A2-B92B-66EDED34A67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BB2962-2455-441E-BF7A-5F43630B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261" y="5702089"/>
            <a:ext cx="2485853" cy="273844"/>
          </a:xfrm>
        </p:spPr>
        <p:txBody>
          <a:bodyPr/>
          <a:lstStyle/>
          <a:p>
            <a:r>
              <a:rPr lang="en-US" dirty="0"/>
              <a:t>ECE 220: Computer Systems &amp; Programming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11CD16-E0B3-4C1C-BC2B-0484DC4F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5702089"/>
            <a:ext cx="3526832" cy="273844"/>
          </a:xfrm>
        </p:spPr>
        <p:txBody>
          <a:bodyPr/>
          <a:lstStyle/>
          <a:p>
            <a:r>
              <a:rPr lang="en-US" dirty="0"/>
              <a:t>© 2018 Steven S. Lumetta. 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" y="2405992"/>
            <a:ext cx="5844209" cy="28530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08139" y="1880981"/>
            <a:ext cx="1912620" cy="13937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KBSR:</a:t>
            </a:r>
            <a:b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MAR=xFE00,</a:t>
            </a:r>
            <a:b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R.W=read</a:t>
            </a:r>
            <a:b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MIO.EN=1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808923" y="4137161"/>
            <a:ext cx="873679" cy="391660"/>
            <a:chOff x="2411897" y="4373214"/>
            <a:chExt cx="1164905" cy="522213"/>
          </a:xfrm>
        </p:grpSpPr>
        <p:sp>
          <p:nvSpPr>
            <p:cNvPr id="4" name="TextBox 3"/>
            <p:cNvSpPr txBox="1"/>
            <p:nvPr/>
          </p:nvSpPr>
          <p:spPr>
            <a:xfrm>
              <a:off x="2411897" y="4373214"/>
              <a:ext cx="72071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off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3034748" y="4532243"/>
              <a:ext cx="542054" cy="363184"/>
            </a:xfrm>
            <a:custGeom>
              <a:avLst/>
              <a:gdLst>
                <a:gd name="connsiteX0" fmla="*/ 503582 w 542054"/>
                <a:gd name="connsiteY0" fmla="*/ 0 h 363184"/>
                <a:gd name="connsiteX1" fmla="*/ 490330 w 542054"/>
                <a:gd name="connsiteY1" fmla="*/ 331305 h 363184"/>
                <a:gd name="connsiteX2" fmla="*/ 0 w 542054"/>
                <a:gd name="connsiteY2" fmla="*/ 331305 h 36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054" h="363184">
                  <a:moveTo>
                    <a:pt x="503582" y="0"/>
                  </a:moveTo>
                  <a:cubicBezTo>
                    <a:pt x="538921" y="138044"/>
                    <a:pt x="574260" y="276088"/>
                    <a:pt x="490330" y="331305"/>
                  </a:cubicBezTo>
                  <a:cubicBezTo>
                    <a:pt x="406400" y="386522"/>
                    <a:pt x="203200" y="358913"/>
                    <a:pt x="0" y="331305"/>
                  </a:cubicBezTo>
                </a:path>
              </a:pathLst>
            </a:custGeom>
            <a:noFill/>
            <a:ln w="50800"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" name="Freeform 16"/>
          <p:cNvSpPr/>
          <p:nvPr/>
        </p:nvSpPr>
        <p:spPr>
          <a:xfrm>
            <a:off x="2982808" y="4137161"/>
            <a:ext cx="1746290" cy="675863"/>
          </a:xfrm>
          <a:custGeom>
            <a:avLst/>
            <a:gdLst>
              <a:gd name="connsiteX0" fmla="*/ 503582 w 542054"/>
              <a:gd name="connsiteY0" fmla="*/ 0 h 363184"/>
              <a:gd name="connsiteX1" fmla="*/ 490330 w 542054"/>
              <a:gd name="connsiteY1" fmla="*/ 331305 h 363184"/>
              <a:gd name="connsiteX2" fmla="*/ 0 w 542054"/>
              <a:gd name="connsiteY2" fmla="*/ 331305 h 36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054" h="363184">
                <a:moveTo>
                  <a:pt x="503582" y="0"/>
                </a:moveTo>
                <a:cubicBezTo>
                  <a:pt x="538921" y="138044"/>
                  <a:pt x="574260" y="276088"/>
                  <a:pt x="490330" y="331305"/>
                </a:cubicBezTo>
                <a:cubicBezTo>
                  <a:pt x="406400" y="386522"/>
                  <a:pt x="203200" y="358913"/>
                  <a:pt x="0" y="331305"/>
                </a:cubicBezTo>
              </a:path>
            </a:pathLst>
          </a:custGeom>
          <a:noFill/>
          <a:ln w="50800">
            <a:solidFill>
              <a:srgbClr val="0070C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62470" y="4256433"/>
            <a:ext cx="0" cy="367748"/>
          </a:xfrm>
          <a:prstGeom prst="straightConnector1">
            <a:avLst/>
          </a:prstGeom>
          <a:ln w="50800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824947" y="3192946"/>
            <a:ext cx="2136914" cy="1652312"/>
          </a:xfrm>
          <a:custGeom>
            <a:avLst/>
            <a:gdLst>
              <a:gd name="connsiteX0" fmla="*/ 2849218 w 2849218"/>
              <a:gd name="connsiteY0" fmla="*/ 2107096 h 2203083"/>
              <a:gd name="connsiteX1" fmla="*/ 1934818 w 2849218"/>
              <a:gd name="connsiteY1" fmla="*/ 2146852 h 2203083"/>
              <a:gd name="connsiteX2" fmla="*/ 331305 w 2849218"/>
              <a:gd name="connsiteY2" fmla="*/ 2120348 h 2203083"/>
              <a:gd name="connsiteX3" fmla="*/ 106018 w 2849218"/>
              <a:gd name="connsiteY3" fmla="*/ 1139687 h 2203083"/>
              <a:gd name="connsiteX4" fmla="*/ 79513 w 2849218"/>
              <a:gd name="connsiteY4" fmla="*/ 463826 h 2203083"/>
              <a:gd name="connsiteX5" fmla="*/ 0 w 2849218"/>
              <a:gd name="connsiteY5" fmla="*/ 0 h 22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9218" h="2203083">
                <a:moveTo>
                  <a:pt x="2849218" y="2107096"/>
                </a:moveTo>
                <a:cubicBezTo>
                  <a:pt x="2601844" y="2125869"/>
                  <a:pt x="2354470" y="2144643"/>
                  <a:pt x="1934818" y="2146852"/>
                </a:cubicBezTo>
                <a:cubicBezTo>
                  <a:pt x="1515166" y="2149061"/>
                  <a:pt x="636105" y="2288209"/>
                  <a:pt x="331305" y="2120348"/>
                </a:cubicBezTo>
                <a:cubicBezTo>
                  <a:pt x="26505" y="1952487"/>
                  <a:pt x="147983" y="1415774"/>
                  <a:pt x="106018" y="1139687"/>
                </a:cubicBezTo>
                <a:cubicBezTo>
                  <a:pt x="64053" y="863600"/>
                  <a:pt x="97183" y="653774"/>
                  <a:pt x="79513" y="463826"/>
                </a:cubicBezTo>
                <a:cubicBezTo>
                  <a:pt x="61843" y="273878"/>
                  <a:pt x="30921" y="136939"/>
                  <a:pt x="0" y="0"/>
                </a:cubicBezTo>
              </a:path>
            </a:pathLst>
          </a:custGeom>
          <a:noFill/>
          <a:ln w="50800">
            <a:solidFill>
              <a:srgbClr val="0070C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3742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Handshaking using KBDR and KBSR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392905"/>
            <a:ext cx="7886700" cy="27840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char is typed by user in the keyboard</a:t>
            </a:r>
          </a:p>
          <a:p>
            <a:pPr lvl="1"/>
            <a:r>
              <a:rPr lang="en-US" dirty="0"/>
              <a:t>Its ASCII code is placed in KBDR[0:7]</a:t>
            </a:r>
          </a:p>
          <a:p>
            <a:pPr lvl="1"/>
            <a:r>
              <a:rPr lang="en-US" dirty="0"/>
              <a:t>KBSR[15] is set to 1 (ready bit)</a:t>
            </a:r>
          </a:p>
          <a:p>
            <a:pPr lvl="1"/>
            <a:r>
              <a:rPr lang="en-US" dirty="0"/>
              <a:t>Keyboard is disabled, i.e., any further keypress is ignored</a:t>
            </a:r>
          </a:p>
          <a:p>
            <a:r>
              <a:rPr lang="en-US" dirty="0"/>
              <a:t>When KBDR is read by CPU</a:t>
            </a:r>
          </a:p>
          <a:p>
            <a:pPr lvl="1"/>
            <a:r>
              <a:rPr lang="en-US" dirty="0"/>
              <a:t>KBSR[15] is set to 0</a:t>
            </a:r>
          </a:p>
          <a:p>
            <a:pPr lvl="1"/>
            <a:r>
              <a:rPr lang="en-US" dirty="0"/>
              <a:t>Keyboard is enabled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45" y="1690689"/>
            <a:ext cx="7204413" cy="14122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481630" y="4805128"/>
            <a:ext cx="347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part of the keyboard Hardware.</a:t>
            </a:r>
          </a:p>
        </p:txBody>
      </p:sp>
    </p:spTree>
    <p:extLst>
      <p:ext uri="{BB962C8B-B14F-4D97-AF65-F5344CB8AC3E}">
        <p14:creationId xmlns:p14="http://schemas.microsoft.com/office/powerpoint/2010/main" val="25930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46" y="217093"/>
            <a:ext cx="7886700" cy="994172"/>
          </a:xfrm>
        </p:spPr>
        <p:txBody>
          <a:bodyPr/>
          <a:lstStyle/>
          <a:p>
            <a:r>
              <a:rPr lang="en-US" dirty="0"/>
              <a:t>Reading Input (first attempt)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95236" y="3265963"/>
            <a:ext cx="7047810" cy="13619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</a:t>
            </a:r>
            <a:r>
              <a:rPr lang="en-US" sz="1500" b="1">
                <a:latin typeface="Courier"/>
                <a:cs typeface="Courier"/>
              </a:rPr>
              <a:t>KBDRAdd</a:t>
            </a:r>
            <a:r>
              <a:rPr lang="en-US" sz="1500" b="1" dirty="0">
                <a:latin typeface="Courier"/>
                <a:cs typeface="Courier"/>
              </a:rPr>
              <a:t>	; Read from KBD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mr-IN" sz="1500" b="1" dirty="0">
                <a:latin typeface="Courier"/>
                <a:cs typeface="Courier"/>
              </a:rPr>
              <a:t>…</a:t>
            </a:r>
            <a:r>
              <a:rPr lang="en-US" sz="1500" b="1" dirty="0">
                <a:latin typeface="Courier"/>
                <a:cs typeface="Courier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START		</a:t>
            </a:r>
          </a:p>
          <a:p>
            <a:pPr>
              <a:spcBef>
                <a:spcPct val="50000"/>
              </a:spcBef>
            </a:pPr>
            <a:r>
              <a:rPr lang="en-US" sz="1500" b="1" dirty="0" err="1">
                <a:latin typeface="Courier"/>
                <a:cs typeface="Courier"/>
              </a:rPr>
              <a:t>KBDRAdd</a:t>
            </a:r>
            <a:r>
              <a:rPr lang="en-US" sz="1500" b="1" dirty="0">
                <a:latin typeface="Courier"/>
                <a:cs typeface="Courier"/>
              </a:rPr>
              <a:t>		.FILL      xFE02	; Address of KBDR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80415" y="1819819"/>
            <a:ext cx="4077452" cy="837590"/>
            <a:chOff x="3200400" y="2895600"/>
            <a:chExt cx="5436602" cy="1116787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276600" y="34290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495800" y="34290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5727700" y="3359151"/>
              <a:ext cx="91307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KBDR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3200400" y="32019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42926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4450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5521325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2004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3528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5521325" y="3735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6826250" y="2895600"/>
              <a:ext cx="181075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keyboard data</a:t>
              </a: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5029200" y="31242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029200" y="31242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734579" y="5445368"/>
            <a:ext cx="4167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Does this work?</a:t>
            </a:r>
          </a:p>
        </p:txBody>
      </p:sp>
    </p:spTree>
    <p:extLst>
      <p:ext uri="{BB962C8B-B14F-4D97-AF65-F5344CB8AC3E}">
        <p14:creationId xmlns:p14="http://schemas.microsoft.com/office/powerpoint/2010/main" val="7730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46" y="217093"/>
            <a:ext cx="7886700" cy="994172"/>
          </a:xfrm>
        </p:spPr>
        <p:txBody>
          <a:bodyPr/>
          <a:lstStyle/>
          <a:p>
            <a:r>
              <a:rPr lang="en-US" dirty="0"/>
              <a:t>Reading Input the right way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2723" y="3047599"/>
            <a:ext cx="6975857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KBSR_ADDR	; Test for 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BRzp</a:t>
            </a:r>
            <a:r>
              <a:rPr lang="en-US" sz="1500" b="1" dirty="0">
                <a:latin typeface="Courier"/>
                <a:cs typeface="Courier"/>
              </a:rPr>
              <a:t>	START		; character input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LDI	R0, KBDR_ADDR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NEXT_TASK	; Go to the next task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...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KBSR_ADDR	.FILL      xFE00  	; Address of KBSR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KBDR_ADDR	.FILL      xFE02	; Address of KBDR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25683" y="1479750"/>
            <a:ext cx="5791952" cy="1047795"/>
            <a:chOff x="914400" y="2895600"/>
            <a:chExt cx="7722602" cy="1397060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276600" y="34290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495800" y="34290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276600" y="3962400"/>
              <a:ext cx="1524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429000" y="3962400"/>
              <a:ext cx="22860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5718176" y="3892551"/>
              <a:ext cx="900247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KBSR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5727700" y="3359151"/>
              <a:ext cx="91307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>
                  <a:latin typeface="Arial" charset="0"/>
                </a:rPr>
                <a:t>KBDR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3200400" y="32019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42926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445000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5521325" y="32019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2004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352800" y="3735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5521325" y="3735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6826250" y="2895600"/>
              <a:ext cx="181075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keyboard data</a:t>
              </a: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5029200" y="31242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029200" y="31242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914400" y="3886200"/>
              <a:ext cx="109688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Franklin Gothic Book" charset="0"/>
                </a:rPr>
                <a:t>ready bit</a:t>
              </a: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2209800" y="4114800"/>
              <a:ext cx="1143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92723" y="1340209"/>
            <a:ext cx="3646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how TRAP x20  =  GETC works!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2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Layout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44454" y="1825625"/>
            <a:ext cx="4270896" cy="4351338"/>
          </a:xfrm>
        </p:spPr>
        <p:txBody>
          <a:bodyPr/>
          <a:lstStyle/>
          <a:p>
            <a:r>
              <a:rPr lang="en-US" dirty="0"/>
              <a:t>How to connect a display to LC3?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2017" y="1583452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Display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017" y="3770828"/>
            <a:ext cx="2031000" cy="12044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LC-3</a:t>
            </a:r>
          </a:p>
        </p:txBody>
      </p:sp>
      <p:cxnSp>
        <p:nvCxnSpPr>
          <p:cNvPr id="7" name="Elbow Connector 6"/>
          <p:cNvCxnSpPr>
            <a:stCxn id="5" idx="1"/>
            <a:endCxn id="6" idx="0"/>
          </p:cNvCxnSpPr>
          <p:nvPr/>
        </p:nvCxnSpPr>
        <p:spPr>
          <a:xfrm rot="10800000" flipV="1">
            <a:off x="1526517" y="2292100"/>
            <a:ext cx="1015500" cy="1478728"/>
          </a:xfrm>
          <a:prstGeom prst="bentConnector2">
            <a:avLst/>
          </a:prstGeom>
          <a:ln w="38100">
            <a:solidFill>
              <a:schemeClr val="accent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1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using DDR and DSR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991853"/>
            <a:ext cx="7886700" cy="3185110"/>
          </a:xfrm>
        </p:spPr>
        <p:txBody>
          <a:bodyPr/>
          <a:lstStyle/>
          <a:p>
            <a:r>
              <a:rPr lang="en-US" dirty="0"/>
              <a:t>When monitor is ready to display another char</a:t>
            </a:r>
          </a:p>
          <a:p>
            <a:pPr lvl="1"/>
            <a:r>
              <a:rPr lang="en-US" dirty="0"/>
              <a:t>DSR[15] is set to 1: (</a:t>
            </a:r>
            <a:r>
              <a:rPr lang="en-US" b="1" dirty="0"/>
              <a:t>ready bit</a:t>
            </a:r>
            <a:r>
              <a:rPr lang="en-US" dirty="0"/>
              <a:t>)</a:t>
            </a:r>
          </a:p>
          <a:p>
            <a:r>
              <a:rPr lang="en-US" dirty="0"/>
              <a:t>When new char is written to DDR</a:t>
            </a:r>
          </a:p>
          <a:p>
            <a:pPr lvl="1"/>
            <a:r>
              <a:rPr lang="en-US" dirty="0"/>
              <a:t>DSR[15] is set to 0 </a:t>
            </a:r>
          </a:p>
          <a:p>
            <a:pPr lvl="1"/>
            <a:r>
              <a:rPr lang="en-US" dirty="0"/>
              <a:t>Any other chars written to DDR are ignored</a:t>
            </a:r>
          </a:p>
          <a:p>
            <a:pPr lvl="1"/>
            <a:r>
              <a:rPr lang="en-US" dirty="0"/>
              <a:t>DDR[7:0] is displayed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96" y="1458829"/>
            <a:ext cx="6341149" cy="12923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841102" y="5853797"/>
            <a:ext cx="347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part of the display hardware.</a:t>
            </a:r>
          </a:p>
        </p:txBody>
      </p:sp>
    </p:spTree>
    <p:extLst>
      <p:ext uri="{BB962C8B-B14F-4D97-AF65-F5344CB8AC3E}">
        <p14:creationId xmlns:p14="http://schemas.microsoft.com/office/powerpoint/2010/main" val="21894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Example: Writing the DDR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(</a:t>
            </a:r>
            <a:r>
              <a:rPr lang="en-US" b="1" dirty="0" err="1">
                <a:solidFill>
                  <a:srgbClr val="00B050"/>
                </a:solidFill>
              </a:rPr>
              <a:t>Patt</a:t>
            </a:r>
            <a:r>
              <a:rPr lang="en-US" b="1" dirty="0">
                <a:solidFill>
                  <a:srgbClr val="00B050"/>
                </a:solidFill>
              </a:rPr>
              <a:t> and Patel Figure C.3)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FCBF99B-FFDD-44A2-B92B-66EDED34A6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BB2962-2455-441E-BF7A-5F43630B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261" y="5702089"/>
            <a:ext cx="2485853" cy="273844"/>
          </a:xfrm>
        </p:spPr>
        <p:txBody>
          <a:bodyPr/>
          <a:lstStyle/>
          <a:p>
            <a:r>
              <a:rPr lang="en-US" dirty="0"/>
              <a:t>ECE 220: Computer Systems &amp; Programming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11CD16-E0B3-4C1C-BC2B-0484DC4F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5702089"/>
            <a:ext cx="3526832" cy="273844"/>
          </a:xfrm>
        </p:spPr>
        <p:txBody>
          <a:bodyPr/>
          <a:lstStyle/>
          <a:p>
            <a:r>
              <a:rPr lang="en-US" dirty="0"/>
              <a:t>© 2018 Steven S. Lumetta. 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" y="2405992"/>
            <a:ext cx="5844209" cy="28530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08139" y="1880981"/>
            <a:ext cx="1912620" cy="13937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DDR:</a:t>
            </a:r>
            <a:b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MAR=xFE06,</a:t>
            </a:r>
            <a:b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R.W=write</a:t>
            </a:r>
            <a:b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MIO.EN=1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08923" y="4137161"/>
            <a:ext cx="873679" cy="391660"/>
            <a:chOff x="2411897" y="4373214"/>
            <a:chExt cx="1164905" cy="522213"/>
          </a:xfrm>
        </p:grpSpPr>
        <p:sp>
          <p:nvSpPr>
            <p:cNvPr id="4" name="TextBox 3"/>
            <p:cNvSpPr txBox="1"/>
            <p:nvPr/>
          </p:nvSpPr>
          <p:spPr>
            <a:xfrm>
              <a:off x="2411897" y="4373214"/>
              <a:ext cx="72071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off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3034748" y="4532243"/>
              <a:ext cx="542054" cy="363184"/>
            </a:xfrm>
            <a:custGeom>
              <a:avLst/>
              <a:gdLst>
                <a:gd name="connsiteX0" fmla="*/ 503582 w 542054"/>
                <a:gd name="connsiteY0" fmla="*/ 0 h 363184"/>
                <a:gd name="connsiteX1" fmla="*/ 490330 w 542054"/>
                <a:gd name="connsiteY1" fmla="*/ 331305 h 363184"/>
                <a:gd name="connsiteX2" fmla="*/ 0 w 542054"/>
                <a:gd name="connsiteY2" fmla="*/ 331305 h 36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054" h="363184">
                  <a:moveTo>
                    <a:pt x="503582" y="0"/>
                  </a:moveTo>
                  <a:cubicBezTo>
                    <a:pt x="538921" y="138044"/>
                    <a:pt x="574260" y="276088"/>
                    <a:pt x="490330" y="331305"/>
                  </a:cubicBezTo>
                  <a:cubicBezTo>
                    <a:pt x="406400" y="386522"/>
                    <a:pt x="203200" y="358913"/>
                    <a:pt x="0" y="331305"/>
                  </a:cubicBezTo>
                </a:path>
              </a:pathLst>
            </a:custGeom>
            <a:noFill/>
            <a:ln w="50800"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" name="Freeform 6"/>
          <p:cNvSpPr/>
          <p:nvPr/>
        </p:nvSpPr>
        <p:spPr>
          <a:xfrm>
            <a:off x="774901" y="2838729"/>
            <a:ext cx="4585583" cy="841234"/>
          </a:xfrm>
          <a:custGeom>
            <a:avLst/>
            <a:gdLst>
              <a:gd name="connsiteX0" fmla="*/ 66730 w 6114111"/>
              <a:gd name="connsiteY0" fmla="*/ 207245 h 1121645"/>
              <a:gd name="connsiteX1" fmla="*/ 119739 w 6114111"/>
              <a:gd name="connsiteY1" fmla="*/ 21715 h 1121645"/>
              <a:gd name="connsiteX2" fmla="*/ 1166661 w 6114111"/>
              <a:gd name="connsiteY2" fmla="*/ 48219 h 1121645"/>
              <a:gd name="connsiteX3" fmla="*/ 1405200 w 6114111"/>
              <a:gd name="connsiteY3" fmla="*/ 419280 h 1121645"/>
              <a:gd name="connsiteX4" fmla="*/ 1484713 w 6114111"/>
              <a:gd name="connsiteY4" fmla="*/ 618063 h 1121645"/>
              <a:gd name="connsiteX5" fmla="*/ 3273757 w 6114111"/>
              <a:gd name="connsiteY5" fmla="*/ 657819 h 1121645"/>
              <a:gd name="connsiteX6" fmla="*/ 5367600 w 6114111"/>
              <a:gd name="connsiteY6" fmla="*/ 657819 h 1121645"/>
              <a:gd name="connsiteX7" fmla="*/ 6030209 w 6114111"/>
              <a:gd name="connsiteY7" fmla="*/ 724080 h 1121645"/>
              <a:gd name="connsiteX8" fmla="*/ 6083217 w 6114111"/>
              <a:gd name="connsiteY8" fmla="*/ 1121645 h 112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4111" h="1121645">
                <a:moveTo>
                  <a:pt x="66730" y="207245"/>
                </a:moveTo>
                <a:cubicBezTo>
                  <a:pt x="1573" y="127732"/>
                  <a:pt x="-63583" y="48219"/>
                  <a:pt x="119739" y="21715"/>
                </a:cubicBezTo>
                <a:cubicBezTo>
                  <a:pt x="303061" y="-4789"/>
                  <a:pt x="952418" y="-18042"/>
                  <a:pt x="1166661" y="48219"/>
                </a:cubicBezTo>
                <a:cubicBezTo>
                  <a:pt x="1380904" y="114480"/>
                  <a:pt x="1352191" y="324306"/>
                  <a:pt x="1405200" y="419280"/>
                </a:cubicBezTo>
                <a:cubicBezTo>
                  <a:pt x="1458209" y="514254"/>
                  <a:pt x="1173287" y="578307"/>
                  <a:pt x="1484713" y="618063"/>
                </a:cubicBezTo>
                <a:cubicBezTo>
                  <a:pt x="1796139" y="657820"/>
                  <a:pt x="2626609" y="651193"/>
                  <a:pt x="3273757" y="657819"/>
                </a:cubicBezTo>
                <a:cubicBezTo>
                  <a:pt x="3920905" y="664445"/>
                  <a:pt x="4908191" y="646775"/>
                  <a:pt x="5367600" y="657819"/>
                </a:cubicBezTo>
                <a:cubicBezTo>
                  <a:pt x="5827009" y="668863"/>
                  <a:pt x="5910940" y="646776"/>
                  <a:pt x="6030209" y="724080"/>
                </a:cubicBezTo>
                <a:cubicBezTo>
                  <a:pt x="6149478" y="801384"/>
                  <a:pt x="6116347" y="961514"/>
                  <a:pt x="6083217" y="1121645"/>
                </a:cubicBezTo>
              </a:path>
            </a:pathLst>
          </a:custGeom>
          <a:noFill/>
          <a:ln w="50800">
            <a:solidFill>
              <a:srgbClr val="0070C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/>
          <p:cNvSpPr/>
          <p:nvPr/>
        </p:nvSpPr>
        <p:spPr>
          <a:xfrm>
            <a:off x="3302513" y="3769416"/>
            <a:ext cx="1776384" cy="666167"/>
          </a:xfrm>
          <a:custGeom>
            <a:avLst/>
            <a:gdLst>
              <a:gd name="connsiteX0" fmla="*/ 92548 w 2438183"/>
              <a:gd name="connsiteY0" fmla="*/ 689113 h 888223"/>
              <a:gd name="connsiteX1" fmla="*/ 92548 w 2438183"/>
              <a:gd name="connsiteY1" fmla="*/ 848139 h 888223"/>
              <a:gd name="connsiteX2" fmla="*/ 158809 w 2438183"/>
              <a:gd name="connsiteY2" fmla="*/ 887896 h 888223"/>
              <a:gd name="connsiteX3" fmla="*/ 2014113 w 2438183"/>
              <a:gd name="connsiteY3" fmla="*/ 848139 h 888223"/>
              <a:gd name="connsiteX4" fmla="*/ 2212896 w 2438183"/>
              <a:gd name="connsiteY4" fmla="*/ 609600 h 888223"/>
              <a:gd name="connsiteX5" fmla="*/ 2226148 w 2438183"/>
              <a:gd name="connsiteY5" fmla="*/ 106018 h 888223"/>
              <a:gd name="connsiteX6" fmla="*/ 2438183 w 2438183"/>
              <a:gd name="connsiteY6" fmla="*/ 0 h 888223"/>
              <a:gd name="connsiteX0" fmla="*/ 22877 w 2368512"/>
              <a:gd name="connsiteY0" fmla="*/ 689113 h 888223"/>
              <a:gd name="connsiteX1" fmla="*/ 22877 w 2368512"/>
              <a:gd name="connsiteY1" fmla="*/ 848139 h 888223"/>
              <a:gd name="connsiteX2" fmla="*/ 314425 w 2368512"/>
              <a:gd name="connsiteY2" fmla="*/ 887896 h 888223"/>
              <a:gd name="connsiteX3" fmla="*/ 1944442 w 2368512"/>
              <a:gd name="connsiteY3" fmla="*/ 848139 h 888223"/>
              <a:gd name="connsiteX4" fmla="*/ 2143225 w 2368512"/>
              <a:gd name="connsiteY4" fmla="*/ 609600 h 888223"/>
              <a:gd name="connsiteX5" fmla="*/ 2156477 w 2368512"/>
              <a:gd name="connsiteY5" fmla="*/ 106018 h 888223"/>
              <a:gd name="connsiteX6" fmla="*/ 2368512 w 2368512"/>
              <a:gd name="connsiteY6" fmla="*/ 0 h 88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8512" h="888223">
                <a:moveTo>
                  <a:pt x="22877" y="689113"/>
                </a:moveTo>
                <a:cubicBezTo>
                  <a:pt x="17355" y="752061"/>
                  <a:pt x="-25714" y="815009"/>
                  <a:pt x="22877" y="848139"/>
                </a:cubicBezTo>
                <a:cubicBezTo>
                  <a:pt x="71468" y="881269"/>
                  <a:pt x="-5836" y="887896"/>
                  <a:pt x="314425" y="887896"/>
                </a:cubicBezTo>
                <a:cubicBezTo>
                  <a:pt x="634686" y="887896"/>
                  <a:pt x="1639642" y="894522"/>
                  <a:pt x="1944442" y="848139"/>
                </a:cubicBezTo>
                <a:cubicBezTo>
                  <a:pt x="2249242" y="801756"/>
                  <a:pt x="2107886" y="733287"/>
                  <a:pt x="2143225" y="609600"/>
                </a:cubicBezTo>
                <a:cubicBezTo>
                  <a:pt x="2178564" y="485913"/>
                  <a:pt x="2118929" y="207618"/>
                  <a:pt x="2156477" y="106018"/>
                </a:cubicBezTo>
                <a:cubicBezTo>
                  <a:pt x="2194025" y="4418"/>
                  <a:pt x="2281268" y="2209"/>
                  <a:pt x="2368512" y="0"/>
                </a:cubicBezTo>
              </a:path>
            </a:pathLst>
          </a:custGeom>
          <a:noFill/>
          <a:ln w="50800">
            <a:solidFill>
              <a:srgbClr val="0070C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762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4" y="247399"/>
            <a:ext cx="7886700" cy="994172"/>
          </a:xfrm>
        </p:spPr>
        <p:txBody>
          <a:bodyPr/>
          <a:lstStyle/>
          <a:p>
            <a:r>
              <a:rPr lang="en-US" dirty="0"/>
              <a:t>Writing TRAP x21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2717" y="3047616"/>
            <a:ext cx="7395725" cy="2400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START		LDI	R1, DSR_ADDR	; Test for 	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BRzp</a:t>
            </a:r>
            <a:r>
              <a:rPr lang="en-US" sz="1500" b="1" dirty="0">
                <a:latin typeface="Courier"/>
                <a:cs typeface="Courier"/>
              </a:rPr>
              <a:t>	START		; character input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STI	R0, DDR_ADDR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</a:t>
            </a:r>
            <a:r>
              <a:rPr lang="en-US" sz="1500" b="1" dirty="0" err="1">
                <a:latin typeface="Courier"/>
                <a:cs typeface="Courier"/>
              </a:rPr>
              <a:t>BRnzp</a:t>
            </a:r>
            <a:r>
              <a:rPr lang="en-US" sz="1500" b="1" dirty="0">
                <a:latin typeface="Courier"/>
                <a:cs typeface="Courier"/>
              </a:rPr>
              <a:t>	NEXT_TASK	; Go to the next task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		...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DSR_ADDR	.FILL      xFE04  	; Address of DSR</a:t>
            </a:r>
          </a:p>
          <a:p>
            <a:pPr>
              <a:spcBef>
                <a:spcPct val="50000"/>
              </a:spcBef>
            </a:pPr>
            <a:r>
              <a:rPr lang="en-US" sz="1500" b="1" dirty="0">
                <a:latin typeface="Courier"/>
                <a:cs typeface="Courier"/>
              </a:rPr>
              <a:t>DDR_ADDR	.FILL      xFE06	; Address of DDR</a:t>
            </a:r>
            <a:endParaRPr lang="en-US" sz="900" b="1" dirty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74784" y="1480001"/>
            <a:ext cx="5638511" cy="1047795"/>
            <a:chOff x="841375" y="1905000"/>
            <a:chExt cx="7518014" cy="139706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3276600" y="2438400"/>
              <a:ext cx="12192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495800" y="2438400"/>
              <a:ext cx="12192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276600" y="2971800"/>
              <a:ext cx="1524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429000" y="2971800"/>
              <a:ext cx="2286000" cy="3048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5920059" y="2901951"/>
              <a:ext cx="733535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dirty="0">
                  <a:latin typeface="Arial" charset="0"/>
                </a:rPr>
                <a:t>DSR</a:t>
              </a:r>
              <a:endParaRPr lang="en-US" sz="1350" dirty="0">
                <a:latin typeface="Arial" charset="0"/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5929824" y="2368551"/>
              <a:ext cx="746359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dirty="0">
                  <a:latin typeface="Arial" charset="0"/>
                </a:rPr>
                <a:t>DDR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200400" y="22113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292600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8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445000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7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5521325" y="22113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3200400" y="27447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15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352800" y="2744788"/>
              <a:ext cx="3872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14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5521325" y="2744788"/>
              <a:ext cx="31675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charset="0"/>
                </a:rPr>
                <a:t>0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6856413" y="1905000"/>
              <a:ext cx="1502976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output data</a:t>
              </a: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>
              <a:off x="5029200" y="2133600"/>
              <a:ext cx="1905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5029200" y="2133600"/>
              <a:ext cx="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841375" y="2895600"/>
              <a:ext cx="1208023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b="1" i="1">
                  <a:solidFill>
                    <a:schemeClr val="accent2"/>
                  </a:solidFill>
                  <a:latin typeface="Arial" charset="0"/>
                </a:rPr>
                <a:t>ready bit</a:t>
              </a: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209800" y="3124200"/>
              <a:ext cx="11430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443683" y="1209018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how TRAP x21  =  OUT works!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code for ECHO (read a char and display it</a:t>
            </a:r>
            <a:r>
              <a:rPr lang="en-US" dirty="0" smtClean="0"/>
              <a:t>)</a:t>
            </a:r>
          </a:p>
          <a:p>
            <a:r>
              <a:rPr lang="en-US" dirty="0"/>
              <a:t>Write code for PUTS (display a stored string)</a:t>
            </a:r>
          </a:p>
          <a:p>
            <a:r>
              <a:rPr lang="en-US" dirty="0" smtClean="0"/>
              <a:t>Write a more sophisticated input function using command prompt.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Read Interrupt-driven I/O</a:t>
            </a:r>
          </a:p>
        </p:txBody>
      </p:sp>
    </p:spTree>
    <p:extLst>
      <p:ext uri="{BB962C8B-B14F-4D97-AF65-F5344CB8AC3E}">
        <p14:creationId xmlns:p14="http://schemas.microsoft.com/office/powerpoint/2010/main" val="31896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8.1-8.4 of </a:t>
            </a:r>
            <a:r>
              <a:rPr lang="en-US" dirty="0" err="1"/>
              <a:t>Patt</a:t>
            </a:r>
            <a:r>
              <a:rPr lang="en-US" dirty="0"/>
              <a:t> and Patel	</a:t>
            </a:r>
          </a:p>
          <a:p>
            <a:r>
              <a:rPr lang="en-US" dirty="0"/>
              <a:t>I/O principles</a:t>
            </a:r>
          </a:p>
          <a:p>
            <a:r>
              <a:rPr lang="en-US" dirty="0"/>
              <a:t>Input from keyboard </a:t>
            </a:r>
          </a:p>
          <a:p>
            <a:r>
              <a:rPr lang="en-US" dirty="0"/>
              <a:t>Output to monitor (reading assignment)</a:t>
            </a:r>
          </a:p>
          <a:p>
            <a:endParaRPr lang="en-US" dirty="0"/>
          </a:p>
          <a:p>
            <a:r>
              <a:rPr lang="en-US" dirty="0"/>
              <a:t>Key concepts</a:t>
            </a:r>
          </a:p>
          <a:p>
            <a:pPr lvl="1"/>
            <a:r>
              <a:rPr lang="en-US" dirty="0"/>
              <a:t>Memory mapped I/O</a:t>
            </a:r>
          </a:p>
          <a:p>
            <a:pPr lvl="1"/>
            <a:r>
              <a:rPr lang="en-US" dirty="0"/>
              <a:t>Asynchronous and synchronous communication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11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mapped I/O (extra hardware for flexibility and convenience of programming)</a:t>
            </a:r>
          </a:p>
          <a:p>
            <a:r>
              <a:rPr lang="en-US" dirty="0"/>
              <a:t>Asynchrony</a:t>
            </a:r>
          </a:p>
          <a:p>
            <a:r>
              <a:rPr lang="en-US" dirty="0"/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34834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55D8-A731-4E71-9E47-B9C6B408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Humanoid Robot</a:t>
            </a:r>
          </a:p>
        </p:txBody>
      </p:sp>
      <p:pic>
        <p:nvPicPr>
          <p:cNvPr id="4" name="Boston Dynamics' Atlas Robot Can Do Parkour">
            <a:hlinkClick r:id="" action="ppaction://media"/>
            <a:extLst>
              <a:ext uri="{FF2B5EF4-FFF2-40B4-BE49-F238E27FC236}">
                <a16:creationId xmlns:a16="http://schemas.microsoft.com/office/drawing/2014/main" id="{2785707C-E388-4DEC-B505-C197826F968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75.41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855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17" y="145278"/>
            <a:ext cx="7886700" cy="1325563"/>
          </a:xfrm>
        </p:spPr>
        <p:txBody>
          <a:bodyPr/>
          <a:lstStyle/>
          <a:p>
            <a:r>
              <a:rPr lang="en-US" dirty="0"/>
              <a:t>I/O with the physical world</a:t>
            </a:r>
          </a:p>
        </p:txBody>
      </p:sp>
      <p:pic>
        <p:nvPicPr>
          <p:cNvPr id="1026" name="Picture 2" descr="http://www.bostondynamics.com/img/PETMAN_Mar-2012_cr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2" r="28347"/>
          <a:stretch/>
        </p:blipFill>
        <p:spPr bwMode="auto">
          <a:xfrm>
            <a:off x="4203092" y="1299285"/>
            <a:ext cx="2628281" cy="409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033095" y="1559890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Sensors: cameras, RADARS, IMUs, Gyros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37720" y="3648317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Actuators: servo motors, hydraulics, steering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945579" y="2286582"/>
            <a:ext cx="3092141" cy="2070382"/>
            <a:chOff x="1945579" y="2286582"/>
            <a:chExt cx="3092141" cy="2070382"/>
          </a:xfrm>
        </p:grpSpPr>
        <p:sp>
          <p:nvSpPr>
            <p:cNvPr id="24" name="Rectangle 23"/>
            <p:cNvSpPr/>
            <p:nvPr/>
          </p:nvSpPr>
          <p:spPr>
            <a:xfrm>
              <a:off x="1945579" y="2795410"/>
              <a:ext cx="2031000" cy="12044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CPU &amp; Memory</a:t>
              </a:r>
            </a:p>
            <a:p>
              <a:pPr algn="ctr"/>
              <a:r>
                <a:rPr lang="en-US" sz="1350" dirty="0"/>
                <a:t>Controlling bipedal gait,</a:t>
              </a:r>
            </a:p>
            <a:p>
              <a:pPr algn="ctr"/>
              <a:r>
                <a:rPr lang="en-US" sz="1350" dirty="0"/>
                <a:t>Image processing, obstacle detecting, path planning, control, … </a:t>
              </a:r>
            </a:p>
          </p:txBody>
        </p:sp>
        <p:cxnSp>
          <p:nvCxnSpPr>
            <p:cNvPr id="16" name="Elbow Connector 15"/>
            <p:cNvCxnSpPr>
              <a:endCxn id="24" idx="0"/>
            </p:cNvCxnSpPr>
            <p:nvPr/>
          </p:nvCxnSpPr>
          <p:spPr>
            <a:xfrm rot="10800000" flipV="1">
              <a:off x="2961080" y="2286582"/>
              <a:ext cx="2051405" cy="50882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24" idx="2"/>
              <a:endCxn id="23" idx="1"/>
            </p:cNvCxnSpPr>
            <p:nvPr/>
          </p:nvCxnSpPr>
          <p:spPr>
            <a:xfrm rot="16200000" flipH="1">
              <a:off x="3820843" y="3140087"/>
              <a:ext cx="357113" cy="207664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8858" y="3991517"/>
            <a:ext cx="3860271" cy="2733249"/>
            <a:chOff x="108858" y="3991517"/>
            <a:chExt cx="3860271" cy="2733249"/>
          </a:xfrm>
        </p:grpSpPr>
        <p:grpSp>
          <p:nvGrpSpPr>
            <p:cNvPr id="7" name="Group 6"/>
            <p:cNvGrpSpPr/>
            <p:nvPr/>
          </p:nvGrpSpPr>
          <p:grpSpPr>
            <a:xfrm>
              <a:off x="108858" y="4637928"/>
              <a:ext cx="3455460" cy="2086838"/>
              <a:chOff x="3312614" y="1349830"/>
              <a:chExt cx="4040209" cy="243998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12614" y="1349830"/>
                <a:ext cx="4040209" cy="24399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CPU and Memory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472920" y="2228075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Control </a:t>
                </a:r>
              </a:p>
              <a:p>
                <a:pPr algn="ctr"/>
                <a:r>
                  <a:rPr lang="en-US" sz="1350" dirty="0"/>
                  <a:t>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PC, IR, FSM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53268" y="2237821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Processing 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R0 … R7</a:t>
                </a:r>
              </a:p>
              <a:p>
                <a:pPr algn="ctr"/>
                <a:r>
                  <a:rPr lang="en-US" sz="1350" dirty="0"/>
                  <a:t>ALU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5231" y="2224333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Memory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Program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819173" y="2437184"/>
                <a:ext cx="42976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4453122" y="2448802"/>
                <a:ext cx="378767" cy="97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>
                <a:stCxn id="18" idx="0"/>
                <a:endCxn id="20" idx="0"/>
              </p:cNvCxnSpPr>
              <p:nvPr/>
            </p:nvCxnSpPr>
            <p:spPr>
              <a:xfrm rot="5400000" flipH="1" flipV="1">
                <a:off x="5339231" y="840049"/>
                <a:ext cx="3743" cy="2772311"/>
              </a:xfrm>
              <a:prstGeom prst="bentConnector3">
                <a:avLst>
                  <a:gd name="adj1" fmla="val 4681162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19173" y="3250387"/>
                <a:ext cx="418145" cy="116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/>
            <p:cNvCxnSpPr/>
            <p:nvPr/>
          </p:nvCxnSpPr>
          <p:spPr>
            <a:xfrm flipH="1">
              <a:off x="108858" y="3999851"/>
              <a:ext cx="1836721" cy="638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3564318" y="3991517"/>
              <a:ext cx="404811" cy="646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738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16" y="145278"/>
            <a:ext cx="87418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Complete system</a:t>
            </a:r>
          </a:p>
        </p:txBody>
      </p:sp>
      <p:pic>
        <p:nvPicPr>
          <p:cNvPr id="1026" name="Picture 2" descr="http://www.bostondynamics.com/img/PETMAN_Mar-2012_cr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2" r="28347"/>
          <a:stretch/>
        </p:blipFill>
        <p:spPr bwMode="auto">
          <a:xfrm>
            <a:off x="4203092" y="1299285"/>
            <a:ext cx="2628281" cy="409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1945579" y="1559890"/>
            <a:ext cx="4160732" cy="3505722"/>
            <a:chOff x="1945579" y="1559890"/>
            <a:chExt cx="4160732" cy="3505722"/>
          </a:xfrm>
        </p:grpSpPr>
        <p:sp>
          <p:nvSpPr>
            <p:cNvPr id="22" name="Rectangle 21"/>
            <p:cNvSpPr/>
            <p:nvPr/>
          </p:nvSpPr>
          <p:spPr>
            <a:xfrm>
              <a:off x="5033095" y="1559890"/>
              <a:ext cx="1068591" cy="14172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Sensors: cameras, RADARS, IMUs, Gyros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37720" y="3648317"/>
              <a:ext cx="1068591" cy="14172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Actuators: servo motors, hydraulics, steering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45579" y="2795410"/>
              <a:ext cx="2031000" cy="12044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CPU &amp; Memory</a:t>
              </a:r>
            </a:p>
            <a:p>
              <a:pPr algn="ctr"/>
              <a:r>
                <a:rPr lang="en-US" sz="1350" dirty="0"/>
                <a:t>Controlling bipedal gait,</a:t>
              </a:r>
            </a:p>
            <a:p>
              <a:pPr algn="ctr"/>
              <a:r>
                <a:rPr lang="en-US" sz="1350" dirty="0"/>
                <a:t>Image processing, obstacle detecting, path planning, control, … </a:t>
              </a:r>
            </a:p>
          </p:txBody>
        </p:sp>
        <p:cxnSp>
          <p:nvCxnSpPr>
            <p:cNvPr id="16" name="Elbow Connector 15"/>
            <p:cNvCxnSpPr>
              <a:endCxn id="24" idx="0"/>
            </p:cNvCxnSpPr>
            <p:nvPr/>
          </p:nvCxnSpPr>
          <p:spPr>
            <a:xfrm rot="10800000" flipV="1">
              <a:off x="2961080" y="2286582"/>
              <a:ext cx="2051405" cy="50882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24" idx="2"/>
              <a:endCxn id="23" idx="1"/>
            </p:cNvCxnSpPr>
            <p:nvPr/>
          </p:nvCxnSpPr>
          <p:spPr>
            <a:xfrm rot="16200000" flipH="1">
              <a:off x="3820843" y="3140087"/>
              <a:ext cx="357113" cy="207664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8858" y="3991517"/>
            <a:ext cx="3860271" cy="2733249"/>
            <a:chOff x="108858" y="3991517"/>
            <a:chExt cx="3860271" cy="2733249"/>
          </a:xfrm>
        </p:grpSpPr>
        <p:grpSp>
          <p:nvGrpSpPr>
            <p:cNvPr id="7" name="Group 6"/>
            <p:cNvGrpSpPr/>
            <p:nvPr/>
          </p:nvGrpSpPr>
          <p:grpSpPr>
            <a:xfrm>
              <a:off x="108858" y="4637928"/>
              <a:ext cx="3455460" cy="2086838"/>
              <a:chOff x="3312614" y="1349830"/>
              <a:chExt cx="4040209" cy="243998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12614" y="1349830"/>
                <a:ext cx="4040209" cy="24399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CPU and Memory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472920" y="2228075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Control </a:t>
                </a:r>
              </a:p>
              <a:p>
                <a:pPr algn="ctr"/>
                <a:r>
                  <a:rPr lang="en-US" sz="1350" dirty="0"/>
                  <a:t>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PC, IR, FSM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53268" y="2237821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Processing Unit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R0 … R7</a:t>
                </a:r>
              </a:p>
              <a:p>
                <a:pPr algn="ctr"/>
                <a:r>
                  <a:rPr lang="en-US" sz="1350" dirty="0"/>
                  <a:t>ALU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5231" y="2224333"/>
                <a:ext cx="964055" cy="13011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Memory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Program</a:t>
                </a:r>
              </a:p>
              <a:p>
                <a:pPr algn="ctr"/>
                <a:endParaRPr lang="en-US" sz="1350" dirty="0"/>
              </a:p>
              <a:p>
                <a:pPr algn="ctr"/>
                <a:r>
                  <a:rPr lang="en-US" sz="1350" dirty="0"/>
                  <a:t>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819173" y="2437184"/>
                <a:ext cx="42976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4453122" y="2448802"/>
                <a:ext cx="378767" cy="97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>
                <a:stCxn id="18" idx="0"/>
                <a:endCxn id="20" idx="0"/>
              </p:cNvCxnSpPr>
              <p:nvPr/>
            </p:nvCxnSpPr>
            <p:spPr>
              <a:xfrm rot="5400000" flipH="1" flipV="1">
                <a:off x="5339231" y="840049"/>
                <a:ext cx="3743" cy="2772311"/>
              </a:xfrm>
              <a:prstGeom prst="bentConnector3">
                <a:avLst>
                  <a:gd name="adj1" fmla="val 4681162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19173" y="3250387"/>
                <a:ext cx="418145" cy="116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/>
            <p:cNvCxnSpPr/>
            <p:nvPr/>
          </p:nvCxnSpPr>
          <p:spPr>
            <a:xfrm flipH="1">
              <a:off x="108858" y="3999851"/>
              <a:ext cx="1836721" cy="638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3564318" y="3991517"/>
              <a:ext cx="404811" cy="646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6931689" y="1366306"/>
            <a:ext cx="2968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more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Autopilot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Antilock brakes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Autonomous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UAVs/Drones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 rovers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pacemakers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Powerplants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4571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Layout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36388" y="1583452"/>
            <a:ext cx="4270896" cy="4364182"/>
          </a:xfrm>
        </p:spPr>
        <p:txBody>
          <a:bodyPr/>
          <a:lstStyle/>
          <a:p>
            <a:r>
              <a:rPr lang="en-US" dirty="0"/>
              <a:t>How to connect a keyboard to LC3? </a:t>
            </a:r>
            <a:endParaRPr lang="en-US" dirty="0" smtClean="0"/>
          </a:p>
          <a:p>
            <a:pPr lvl="1"/>
            <a:r>
              <a:rPr lang="en-US" dirty="0" smtClean="0"/>
              <a:t>How to synchronize with the processor?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Interrupt I/O</a:t>
            </a:r>
          </a:p>
          <a:p>
            <a:pPr>
              <a:buFontTx/>
              <a:buChar char="-"/>
            </a:pPr>
            <a:r>
              <a:rPr lang="en-US" dirty="0" smtClean="0"/>
              <a:t>Memory Mapped I/O</a:t>
            </a:r>
          </a:p>
          <a:p>
            <a:pPr lvl="1">
              <a:buFontTx/>
              <a:buChar char="-"/>
            </a:pPr>
            <a:r>
              <a:rPr lang="en-US" dirty="0" smtClean="0"/>
              <a:t>Using existing instruction (LC3)</a:t>
            </a:r>
          </a:p>
          <a:p>
            <a:pPr lvl="1">
              <a:buFontTx/>
              <a:buChar char="-"/>
            </a:pPr>
            <a:r>
              <a:rPr lang="en-US" dirty="0" smtClean="0"/>
              <a:t>Using IN/OUT separate instructions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542017" y="1583452"/>
            <a:ext cx="1068591" cy="1417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Keyboard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017" y="3770828"/>
            <a:ext cx="2031000" cy="12044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LC-3</a:t>
            </a:r>
          </a:p>
        </p:txBody>
      </p:sp>
      <p:cxnSp>
        <p:nvCxnSpPr>
          <p:cNvPr id="7" name="Elbow Connector 6"/>
          <p:cNvCxnSpPr>
            <a:stCxn id="5" idx="1"/>
            <a:endCxn id="6" idx="0"/>
          </p:cNvCxnSpPr>
          <p:nvPr/>
        </p:nvCxnSpPr>
        <p:spPr>
          <a:xfrm rot="10800000" flipV="1">
            <a:off x="1526517" y="2292100"/>
            <a:ext cx="1015500" cy="1478728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" y="-1"/>
            <a:ext cx="127545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0" y="0"/>
          <a:ext cx="5704114" cy="6802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r:id="rId3" imgW="8153400" imgH="9740900" progId="Visio.Drawing.11">
                  <p:embed/>
                </p:oleObj>
              </mc:Choice>
              <mc:Fallback>
                <p:oleObj r:id="rId3" imgW="8153400" imgH="9740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704114" cy="6802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5704113" y="394154"/>
            <a:ext cx="3276113" cy="4177846"/>
          </a:xfrm>
        </p:spPr>
        <p:txBody>
          <a:bodyPr>
            <a:noAutofit/>
          </a:bodyPr>
          <a:lstStyle/>
          <a:p>
            <a:r>
              <a:rPr lang="en-US" sz="4000" dirty="0"/>
              <a:t>how should we connect a keyboard to the computer? </a:t>
            </a:r>
          </a:p>
        </p:txBody>
      </p:sp>
      <p:sp>
        <p:nvSpPr>
          <p:cNvPr id="2" name="Rectangle 1"/>
          <p:cNvSpPr/>
          <p:nvPr/>
        </p:nvSpPr>
        <p:spPr>
          <a:xfrm>
            <a:off x="3179928" y="5254388"/>
            <a:ext cx="2715905" cy="154803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326"/>
            <a:ext cx="9144000" cy="722269"/>
          </a:xfrm>
        </p:spPr>
        <p:txBody>
          <a:bodyPr>
            <a:normAutofit/>
          </a:bodyPr>
          <a:lstStyle/>
          <a:p>
            <a:r>
              <a:rPr lang="en-US" sz="3600" dirty="0"/>
              <a:t>LC3 Memory: Memory mapped device 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074456"/>
              </p:ext>
            </p:extLst>
          </p:nvPr>
        </p:nvGraphicFramePr>
        <p:xfrm>
          <a:off x="130620" y="601363"/>
          <a:ext cx="5000730" cy="6263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48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Address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x0000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;system space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x3000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user space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programs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and data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13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5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/>
                        <a:t>xFE00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; Device registers maps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6968">
                <a:tc>
                  <a:txBody>
                    <a:bodyPr/>
                    <a:lstStyle/>
                    <a:p>
                      <a:r>
                        <a:rPr lang="en-US" sz="1800" dirty="0" err="1"/>
                        <a:t>xFFFF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7091" y="376468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xFE00		KBSR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091" y="444430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xFE02		KBDR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091" y="5123930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xFE04		DSR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091" y="580763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xFE06		DDR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9440" y="1290738"/>
            <a:ext cx="3477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memory addresses to which the device registers (KBDR, etc.) are </a:t>
            </a:r>
            <a:r>
              <a:rPr lang="en-US" dirty="0">
                <a:solidFill>
                  <a:srgbClr val="FF0000"/>
                </a:solidFill>
              </a:rPr>
              <a:t>mapped</a:t>
            </a:r>
          </a:p>
          <a:p>
            <a:endParaRPr lang="en-US" dirty="0"/>
          </a:p>
          <a:p>
            <a:r>
              <a:rPr lang="en-US" dirty="0"/>
              <a:t>The device registers physically are </a:t>
            </a:r>
            <a:r>
              <a:rPr lang="en-US" dirty="0">
                <a:solidFill>
                  <a:srgbClr val="FF0000"/>
                </a:solidFill>
              </a:rPr>
              <a:t>separate circuits </a:t>
            </a:r>
            <a:r>
              <a:rPr lang="en-US" dirty="0"/>
              <a:t>from the memory</a:t>
            </a:r>
          </a:p>
        </p:txBody>
      </p:sp>
    </p:spTree>
    <p:extLst>
      <p:ext uri="{BB962C8B-B14F-4D97-AF65-F5344CB8AC3E}">
        <p14:creationId xmlns:p14="http://schemas.microsoft.com/office/powerpoint/2010/main" val="200359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P&amp;P Appendix C Describes I/O Memory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(</a:t>
            </a:r>
            <a:r>
              <a:rPr lang="en-US" b="1" dirty="0" err="1">
                <a:solidFill>
                  <a:srgbClr val="00B050"/>
                </a:solidFill>
              </a:rPr>
              <a:t>Patt</a:t>
            </a:r>
            <a:r>
              <a:rPr lang="en-US" b="1" dirty="0">
                <a:solidFill>
                  <a:srgbClr val="00B050"/>
                </a:solidFill>
              </a:rPr>
              <a:t> and Patel Figure C.3)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FCBF99B-FFDD-44A2-B92B-66EDED34A67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BB2962-2455-441E-BF7A-5F43630B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261" y="5702089"/>
            <a:ext cx="2485853" cy="273844"/>
          </a:xfrm>
        </p:spPr>
        <p:txBody>
          <a:bodyPr/>
          <a:lstStyle/>
          <a:p>
            <a:r>
              <a:rPr lang="en-US" dirty="0"/>
              <a:t>ECE 220: Computer Systems &amp; Programming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11CD16-E0B3-4C1C-BC2B-0484DC4F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5702089"/>
            <a:ext cx="3526832" cy="273844"/>
          </a:xfrm>
        </p:spPr>
        <p:txBody>
          <a:bodyPr/>
          <a:lstStyle/>
          <a:p>
            <a:r>
              <a:rPr lang="en-US" dirty="0"/>
              <a:t>© 2018 Steven S. Lumetta. 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" y="2405992"/>
            <a:ext cx="5844209" cy="285307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451378" y="2686105"/>
            <a:ext cx="3509947" cy="1821125"/>
            <a:chOff x="3268504" y="2438472"/>
            <a:chExt cx="4679929" cy="2428167"/>
          </a:xfrm>
        </p:grpSpPr>
        <p:sp>
          <p:nvSpPr>
            <p:cNvPr id="9" name="Oval 8"/>
            <p:cNvSpPr/>
            <p:nvPr/>
          </p:nvSpPr>
          <p:spPr>
            <a:xfrm>
              <a:off x="3268504" y="3312233"/>
              <a:ext cx="1689576" cy="437322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98273" y="2438472"/>
              <a:ext cx="2550160" cy="242816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 control signals are delivered to “address control logic.”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4836160" y="3393440"/>
              <a:ext cx="660400" cy="4064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30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2654</TotalTime>
  <Words>681</Words>
  <Application>Microsoft Office PowerPoint</Application>
  <PresentationFormat>On-screen Show (4:3)</PresentationFormat>
  <Paragraphs>224</Paragraphs>
  <Slides>20</Slides>
  <Notes>5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Arial Narrow</vt:lpstr>
      <vt:lpstr>Calibri</vt:lpstr>
      <vt:lpstr>Calibri Light</vt:lpstr>
      <vt:lpstr>Comic Sans MS</vt:lpstr>
      <vt:lpstr>Courier</vt:lpstr>
      <vt:lpstr>Droid Sans</vt:lpstr>
      <vt:lpstr>Droid Sans Pro</vt:lpstr>
      <vt:lpstr>Franklin Gothic Book</vt:lpstr>
      <vt:lpstr>OfficinaSansITCStd Book</vt:lpstr>
      <vt:lpstr>Times New Roman</vt:lpstr>
      <vt:lpstr>Office Theme</vt:lpstr>
      <vt:lpstr>Cover Slide</vt:lpstr>
      <vt:lpstr>Visio.Drawing.11</vt:lpstr>
      <vt:lpstr>PowerPoint Presentation</vt:lpstr>
      <vt:lpstr>Outline</vt:lpstr>
      <vt:lpstr>Humanoid Robot</vt:lpstr>
      <vt:lpstr>I/O with the physical world</vt:lpstr>
      <vt:lpstr>Complete system</vt:lpstr>
      <vt:lpstr>I/O Layout</vt:lpstr>
      <vt:lpstr>how should we connect a keyboard to the computer? </vt:lpstr>
      <vt:lpstr>LC3 Memory: Memory mapped device registers</vt:lpstr>
      <vt:lpstr>P&amp;P Appendix C Describes I/O Memory Mapping</vt:lpstr>
      <vt:lpstr>Keyboard and Display are Memory-Mapped in LC-3</vt:lpstr>
      <vt:lpstr>Example: Reading the KBSR</vt:lpstr>
      <vt:lpstr>Handshaking using KBDR and KBSR</vt:lpstr>
      <vt:lpstr>Reading Input (first attempt)</vt:lpstr>
      <vt:lpstr>Reading Input the right way</vt:lpstr>
      <vt:lpstr>I/O Layout</vt:lpstr>
      <vt:lpstr>Handshaking using DDR and DSR</vt:lpstr>
      <vt:lpstr>Example: Writing the DDR</vt:lpstr>
      <vt:lpstr>Writing TRAP x21</vt:lpstr>
      <vt:lpstr>Exercises</vt:lpstr>
      <vt:lpstr>Summary of concepts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198 KL Lecture 02: LC3 Assembly Language Programming</dc:title>
  <dc:creator>Mitra, Sayan</dc:creator>
  <cp:lastModifiedBy>Bhowmik, Ujjal Kumar</cp:lastModifiedBy>
  <cp:revision>71</cp:revision>
  <dcterms:created xsi:type="dcterms:W3CDTF">2013-08-28T14:40:03Z</dcterms:created>
  <dcterms:modified xsi:type="dcterms:W3CDTF">2019-08-29T17:49:59Z</dcterms:modified>
</cp:coreProperties>
</file>